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475" r:id="rId2"/>
    <p:sldId id="499" r:id="rId3"/>
    <p:sldId id="501" r:id="rId4"/>
    <p:sldId id="500" r:id="rId5"/>
    <p:sldId id="502" r:id="rId6"/>
    <p:sldId id="503" r:id="rId7"/>
    <p:sldId id="504" r:id="rId8"/>
    <p:sldId id="505" r:id="rId9"/>
    <p:sldId id="477" r:id="rId10"/>
    <p:sldId id="507" r:id="rId11"/>
    <p:sldId id="508" r:id="rId12"/>
    <p:sldId id="510" r:id="rId13"/>
    <p:sldId id="511" r:id="rId14"/>
    <p:sldId id="512" r:id="rId15"/>
    <p:sldId id="513" r:id="rId16"/>
    <p:sldId id="514" r:id="rId17"/>
    <p:sldId id="515" r:id="rId18"/>
    <p:sldId id="478" r:id="rId19"/>
    <p:sldId id="509" r:id="rId20"/>
    <p:sldId id="516" r:id="rId21"/>
    <p:sldId id="517" r:id="rId22"/>
    <p:sldId id="518" r:id="rId23"/>
    <p:sldId id="519" r:id="rId24"/>
    <p:sldId id="520" r:id="rId25"/>
    <p:sldId id="521" r:id="rId26"/>
    <p:sldId id="522" r:id="rId27"/>
    <p:sldId id="523" r:id="rId28"/>
    <p:sldId id="524" r:id="rId29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C70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3"/>
    <p:restoredTop sz="95102"/>
  </p:normalViewPr>
  <p:slideViewPr>
    <p:cSldViewPr snapToGrid="0">
      <p:cViewPr varScale="1">
        <p:scale>
          <a:sx n="117" d="100"/>
          <a:sy n="117" d="100"/>
        </p:scale>
        <p:origin x="968" y="176"/>
      </p:cViewPr>
      <p:guideLst/>
    </p:cSldViewPr>
  </p:slideViewPr>
  <p:outlineViewPr>
    <p:cViewPr>
      <p:scale>
        <a:sx n="85" d="100"/>
        <a:sy n="8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04494-2906-6C41-B680-7B9C9D655A0F}" type="datetimeFigureOut">
              <a:rPr lang="en-KR" smtClean="0"/>
              <a:t>9/15/25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D4200-F41A-AB42-BA11-5F5CB7E75B86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3022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26498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58555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09779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01048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04244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72889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724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7336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28212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18683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36688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2310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48953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74091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9306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95549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581333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547289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201366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06158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33833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29477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13094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57768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09905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68111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01911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D4200-F41A-AB42-BA11-5F5CB7E75B86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92266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22CCED-5265-722D-A681-F636C30EDEF9}"/>
              </a:ext>
            </a:extLst>
          </p:cNvPr>
          <p:cNvCxnSpPr/>
          <p:nvPr userDrawn="1"/>
        </p:nvCxnSpPr>
        <p:spPr>
          <a:xfrm>
            <a:off x="244549" y="563526"/>
            <a:ext cx="106504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140282-1517-6333-5830-FC7D8AD2DCCC}"/>
              </a:ext>
            </a:extLst>
          </p:cNvPr>
          <p:cNvSpPr txBox="1"/>
          <p:nvPr userDrawn="1"/>
        </p:nvSpPr>
        <p:spPr>
          <a:xfrm>
            <a:off x="935989" y="231242"/>
            <a:ext cx="174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latin typeface=""/>
                <a:ea typeface="Dotum" panose="020B0600000101010101" pitchFamily="34" charset="-127"/>
                <a:cs typeface="Arima Madurai" pitchFamily="2" charset="77"/>
              </a:rPr>
              <a:t>정석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C70A07"/>
                </a:solidFill>
                <a:latin typeface="+mj-ea"/>
                <a:ea typeface="+mj-ea"/>
              </a:rPr>
              <a:t>4</a:t>
            </a:r>
            <a:r>
              <a:rPr lang="ko-KR" altLang="en-US" dirty="0">
                <a:solidFill>
                  <a:srgbClr val="C70A07"/>
                </a:solidFill>
                <a:latin typeface="+mj-ea"/>
                <a:ea typeface="+mj-ea"/>
              </a:rPr>
              <a:t>판</a:t>
            </a:r>
            <a:endParaRPr lang="en-KR" dirty="0">
              <a:solidFill>
                <a:srgbClr val="C70A07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C0DBC-9E58-F161-CAA9-83C03FAC7173}"/>
              </a:ext>
            </a:extLst>
          </p:cNvPr>
          <p:cNvSpPr txBox="1"/>
          <p:nvPr userDrawn="1"/>
        </p:nvSpPr>
        <p:spPr>
          <a:xfrm>
            <a:off x="2033582" y="223564"/>
            <a:ext cx="1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JDK 21</a:t>
            </a:r>
            <a:endParaRPr lang="en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CE4DAE-CD36-EC0F-0B70-8C24D1404FD5}"/>
              </a:ext>
            </a:extLst>
          </p:cNvPr>
          <p:cNvSpPr txBox="1"/>
          <p:nvPr userDrawn="1"/>
        </p:nvSpPr>
        <p:spPr>
          <a:xfrm>
            <a:off x="367744" y="164489"/>
            <a:ext cx="825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Java</a:t>
            </a:r>
            <a:endParaRPr lang="en-KR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3DA473-A76A-E9B2-75C6-46C8949840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2472" y="162205"/>
            <a:ext cx="793538" cy="12256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DC0B1B-1EC5-D593-E41E-4AFA36CA3985}"/>
              </a:ext>
            </a:extLst>
          </p:cNvPr>
          <p:cNvSpPr/>
          <p:nvPr userDrawn="1"/>
        </p:nvSpPr>
        <p:spPr>
          <a:xfrm>
            <a:off x="248985" y="258052"/>
            <a:ext cx="65164" cy="3054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88F0FA-C210-1E19-6208-831B7422A8DF}"/>
              </a:ext>
            </a:extLst>
          </p:cNvPr>
          <p:cNvSpPr txBox="1"/>
          <p:nvPr userDrawn="1"/>
        </p:nvSpPr>
        <p:spPr>
          <a:xfrm>
            <a:off x="892045" y="282666"/>
            <a:ext cx="381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의</a:t>
            </a:r>
            <a:endParaRPr lang="en-KR" sz="1400" dirty="0">
              <a:solidFill>
                <a:srgbClr val="C70A07"/>
              </a:solidFill>
              <a:latin typeface="+mj-ea"/>
              <a:ea typeface="+mj-ea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16383C-ECF3-EEBB-BF9C-6B8779EDDD73}"/>
              </a:ext>
            </a:extLst>
          </p:cNvPr>
          <p:cNvCxnSpPr/>
          <p:nvPr userDrawn="1"/>
        </p:nvCxnSpPr>
        <p:spPr>
          <a:xfrm>
            <a:off x="1128843" y="6523331"/>
            <a:ext cx="112373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159AAF9-7345-73EC-1DAE-73EEEA3A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7895" y="6310366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468F7B-8F27-5FB4-532B-4A1DE5F6DB4E}"/>
              </a:ext>
            </a:extLst>
          </p:cNvPr>
          <p:cNvSpPr txBox="1"/>
          <p:nvPr userDrawn="1"/>
        </p:nvSpPr>
        <p:spPr>
          <a:xfrm>
            <a:off x="188070" y="647796"/>
            <a:ext cx="484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</a:t>
            </a:r>
            <a:r>
              <a:rPr lang="en-US" altLang="ko-KR" b="1" dirty="0"/>
              <a:t>8</a:t>
            </a:r>
            <a:r>
              <a:rPr lang="en-US" b="1" dirty="0"/>
              <a:t>_ </a:t>
            </a:r>
            <a:r>
              <a:rPr lang="ko-KR" altLang="en-US" b="1" dirty="0"/>
              <a:t>예외처리</a:t>
            </a:r>
            <a:endParaRPr lang="en-US" altLang="ko-KR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62E17F-DD7B-B597-982F-C09F1051A094}"/>
              </a:ext>
            </a:extLst>
          </p:cNvPr>
          <p:cNvSpPr/>
          <p:nvPr userDrawn="1"/>
        </p:nvSpPr>
        <p:spPr>
          <a:xfrm rot="5400000">
            <a:off x="10545044" y="267488"/>
            <a:ext cx="45719" cy="6356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E626B5-51E3-A20B-0D65-6176DA587589}"/>
              </a:ext>
            </a:extLst>
          </p:cNvPr>
          <p:cNvSpPr/>
          <p:nvPr userDrawn="1"/>
        </p:nvSpPr>
        <p:spPr>
          <a:xfrm rot="5400000">
            <a:off x="10651403" y="4986552"/>
            <a:ext cx="45719" cy="30354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highlight>
                <a:srgbClr val="FF00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1BD78D-BAD5-00A7-FA92-47604A296988}"/>
              </a:ext>
            </a:extLst>
          </p:cNvPr>
          <p:cNvSpPr txBox="1"/>
          <p:nvPr userDrawn="1"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</p:spTree>
    <p:extLst>
      <p:ext uri="{BB962C8B-B14F-4D97-AF65-F5344CB8AC3E}">
        <p14:creationId xmlns:p14="http://schemas.microsoft.com/office/powerpoint/2010/main" val="115407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8750-A96B-4979-F2E2-2B9EF221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52E7B8-DEAD-9A76-ED47-573BADB14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B1C2D-D79D-EF16-C98F-BEAE15D5F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F1A86-509A-ED4B-9C15-F061B7FD9121}" type="datetime1">
              <a:rPr lang="en-US" smtClean="0"/>
              <a:t>9/15/25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90856-297B-3AB9-727D-ABAEB15D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0D603-83D6-54FE-72A2-2DC5B2495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066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BDA45-02DB-BE37-9DE8-2AB60A8EC1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281C3-6ED7-8246-5E06-97E93406B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B2999-3433-EC88-C2C7-2686BDBA1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17A3E-CD8D-8C45-BBA0-063435AB1133}" type="datetime1">
              <a:rPr lang="en-US" smtClean="0"/>
              <a:t>9/15/25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617FD-F7DA-B383-7F7F-6F80F8E64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3CDAC-B093-AE08-87D1-0C97FAE99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18829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80FA-2D96-8342-49CF-B1A184961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B76BE-FBAF-0A83-A42A-6751BC7F1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7C3B7-368B-180D-CBD0-FC79D9136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DD4C-4C57-6544-B1A1-5DC453852C74}" type="datetime1">
              <a:rPr lang="en-US" smtClean="0"/>
              <a:t>9/15/25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65913-ABFD-2B5C-01CD-DF2A4B58B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76B29-4FE6-7A4A-EB9D-DD893EFB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66062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534D-DB59-405D-CEA6-FFEC52082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B885F-D159-9406-8B7A-00CEC67EE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9CC6C-9127-F2BB-3E7A-5DA2C96B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B99F0-9D3D-4142-8329-EC539740EB43}" type="datetime1">
              <a:rPr lang="en-US" smtClean="0"/>
              <a:t>9/15/25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AB0C8-2FD0-9F9A-04EB-147E7F948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DEC8D-37B8-5BE8-C7A2-04E5FC80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23660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1245-3ABF-EA53-24C4-E4563E4B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24AAF-91D3-31BA-678F-C78952134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DEBE3-5D4C-0D08-0B69-48D5B5F61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1BE27-5539-0AB4-AF4D-210E87475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7DE0-954F-044B-8A91-814FB805DC53}" type="datetime1">
              <a:rPr lang="en-US" smtClean="0"/>
              <a:t>9/15/25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2217B-A3B0-481A-C58F-F125AB9B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E8FB7-B068-F911-A5FE-6AB0422F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7759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80B5-6BE9-4210-802D-BEEEB5241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E466C-4591-77D1-6006-64B96F275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FF48D-9535-4680-D53B-EF924654F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D0EC2-31D5-248A-6721-033B7B565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7A6DEA-DF7D-C43A-1AE1-2E5FAAB1C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F51089-0ADE-EA9D-5692-F8FF0A1B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56009-DBED-514E-8FBF-F1365F35E094}" type="datetime1">
              <a:rPr lang="en-US" smtClean="0"/>
              <a:t>9/15/25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E2ED8B-E9B1-40BB-3C72-F85B7C8A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5623C6-3997-959A-FEE0-07C05D7A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3918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8CF53-C69C-B6BE-C644-81792A50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DC63A0-7BB3-9D97-DB3E-8DFD81679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AA34-212C-2140-BE1B-628A25176F47}" type="datetime1">
              <a:rPr lang="en-US" smtClean="0"/>
              <a:t>9/15/25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8663E-17F6-0B7F-BB0E-6796C859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B01B6-108E-9163-3E81-FEC5CDA7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68604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854562-621D-229F-DB6F-4646C8BC9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108F-52BD-D148-9012-45980D8AF0AC}" type="datetime1">
              <a:rPr lang="en-US" smtClean="0"/>
              <a:t>9/15/25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12CAAC-9D31-3F4D-4AA6-941AD6D2B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8B4C5-8818-D772-0DDD-BE80A7FF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71102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E8FD4-AD0A-E140-C1EC-C1A807A5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CBAFF-EF3F-B5A7-5153-161204965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9153E-DE4F-7EC9-B951-E0E94221B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483AE-8A78-81F6-2453-B867BC30E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52AD-7FCB-8F4D-9265-BECBE2CDEE82}" type="datetime1">
              <a:rPr lang="en-US" smtClean="0"/>
              <a:t>9/15/25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6D4F2-B650-F58A-04AD-101818C59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C158E-6874-955C-58F0-DA89ED16A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94643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C680-50D0-5630-C25C-F4D30036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F1976F-14B3-009D-86C9-4706BE53B1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4A338-8589-0EE0-DF11-14D72D60E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0F637-BEDB-54F2-B143-6FFF0932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2D42E-CCCB-B440-A59A-50C2F693F526}" type="datetime1">
              <a:rPr lang="en-US" smtClean="0"/>
              <a:t>9/15/25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387C0-2BFB-81C9-E4D0-90FDC9E2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D6CBD-0218-E477-FD4E-368ED50E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76718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56EE24-BF10-6341-0C37-A3FAA862E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B44CA-E13F-FAA6-1353-E9B0E8A2F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ABDCB-A7F6-DDD5-8685-75AD76A45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9F974-D50D-DE44-95F2-945A4B9B276B}" type="datetime1">
              <a:rPr lang="en-US" smtClean="0"/>
              <a:t>9/15/25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B941C-45B5-CC30-6038-4386EC5FE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E978A-D7EE-6ABC-1554-1E19B8305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EB2DD-9AA8-E647-97CE-C0333DAA199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541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프로그램 오류의 종류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2" y="2247698"/>
            <a:ext cx="8743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컴파일 시</a:t>
            </a:r>
            <a:r>
              <a:rPr lang="ko-KR" altLang="en-US" sz="2400" b="1" dirty="0"/>
              <a:t>에 발생하는 에러와 </a:t>
            </a:r>
            <a:r>
              <a:rPr lang="ko-KR" altLang="en-US" sz="2400" b="1" dirty="0">
                <a:solidFill>
                  <a:srgbClr val="FF0000"/>
                </a:solidFill>
              </a:rPr>
              <a:t>실행 시</a:t>
            </a:r>
            <a:r>
              <a:rPr lang="ko-KR" altLang="en-US" sz="2400" b="1" dirty="0"/>
              <a:t>에 발생하는 에러</a:t>
            </a:r>
            <a:endParaRPr lang="en-KR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6FD612-EFC5-4851-56DE-30CB34327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72" y="2715079"/>
            <a:ext cx="6761842" cy="14441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D956C2-7BBA-4DD8-0F0A-6C40EE841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659" y="2541270"/>
            <a:ext cx="6332722" cy="25641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65508C-3387-E28C-6793-B2C97324E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28" y="4361425"/>
            <a:ext cx="8915400" cy="225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53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10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2" y="1611085"/>
            <a:ext cx="10635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Exception</a:t>
            </a:r>
            <a:r>
              <a:rPr lang="ko-KR" altLang="en-US" sz="3200" b="1" dirty="0"/>
              <a:t>의 메서드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 err="1"/>
              <a:t>printStackTrace</a:t>
            </a:r>
            <a:r>
              <a:rPr lang="en-US" altLang="ko-KR" sz="3200" b="1" dirty="0"/>
              <a:t>(), </a:t>
            </a:r>
            <a:r>
              <a:rPr lang="en-US" altLang="ko-KR" sz="3200" b="1" dirty="0" err="1"/>
              <a:t>getMessage</a:t>
            </a:r>
            <a:r>
              <a:rPr lang="en-US" altLang="ko-KR" sz="3200" b="1" dirty="0"/>
              <a:t>()</a:t>
            </a:r>
            <a:endParaRPr lang="en-KR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FE00A-7BBB-4293-A60F-1BB7FC804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6" y="2180409"/>
            <a:ext cx="9664002" cy="418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69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142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멀티 </a:t>
            </a:r>
            <a:r>
              <a:rPr lang="en-US" altLang="ko-KR" sz="3200" b="1" dirty="0"/>
              <a:t>catch</a:t>
            </a:r>
            <a:r>
              <a:rPr lang="ko-KR" altLang="en-US" sz="3200" b="1" dirty="0" err="1"/>
              <a:t>블럭</a:t>
            </a:r>
            <a:r>
              <a:rPr lang="en-US" altLang="ko-KR" sz="3200" b="1" dirty="0"/>
              <a:t> – JDK 7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하나의 </a:t>
            </a:r>
            <a:r>
              <a:rPr lang="en-US" altLang="ko-KR" sz="2400" b="1" dirty="0"/>
              <a:t>catch</a:t>
            </a:r>
            <a:r>
              <a:rPr lang="ko-KR" altLang="en-US" sz="2400" b="1" dirty="0" err="1"/>
              <a:t>블럭으로</a:t>
            </a:r>
            <a:r>
              <a:rPr lang="ko-KR" altLang="en-US" sz="2400" b="1" dirty="0"/>
              <a:t> 여러 예외를 처리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단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공통 멤버만 사용가능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53308-F715-3817-18E2-DA83BE3F7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12" y="2751350"/>
            <a:ext cx="7772400" cy="21060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7E9E5B-AA60-08E7-CD15-3C4D9897C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786" y="4992528"/>
            <a:ext cx="7181248" cy="14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65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142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예외 발생시키기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throw</a:t>
            </a:r>
            <a:r>
              <a:rPr lang="ko-KR" altLang="en-US" sz="2400" b="1" dirty="0"/>
              <a:t>로 예외를 고의로 발생시킬 수 있다</a:t>
            </a:r>
            <a:r>
              <a:rPr lang="en-US" altLang="ko-KR" sz="2400" b="1" dirty="0"/>
              <a:t>.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2C6AA2-4A47-9390-0D51-1A48B3DF2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44085"/>
            <a:ext cx="7772400" cy="198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92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142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필수 처리 </a:t>
            </a:r>
            <a:r>
              <a:rPr lang="en-US" altLang="ko-KR" sz="3200" b="1" dirty="0"/>
              <a:t>vs.</a:t>
            </a:r>
            <a:r>
              <a:rPr lang="ko-KR" altLang="en-US" sz="3200" b="1" dirty="0"/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선택</a:t>
            </a:r>
            <a:r>
              <a:rPr lang="ko-KR" altLang="en-US" sz="3200" b="1" dirty="0"/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처리</a:t>
            </a:r>
            <a:r>
              <a:rPr lang="ko-KR" altLang="en-US" sz="3200" b="1" dirty="0"/>
              <a:t> 예외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필수 처리 예외</a:t>
            </a:r>
            <a:r>
              <a:rPr lang="ko-KR" altLang="en-US" sz="2400" b="1" dirty="0"/>
              <a:t>는 예외를 반드시 처리</a:t>
            </a:r>
            <a:r>
              <a:rPr lang="en-US" altLang="ko-KR" sz="2400" b="1" dirty="0"/>
              <a:t>(try-catch </a:t>
            </a:r>
            <a:r>
              <a:rPr lang="ko-KR" altLang="en-US" sz="2400" b="1" dirty="0"/>
              <a:t>또는 예외선언</a:t>
            </a:r>
            <a:r>
              <a:rPr lang="en-US" altLang="ko-KR" sz="2400" b="1" dirty="0"/>
              <a:t>) </a:t>
            </a:r>
            <a:r>
              <a:rPr lang="ko-KR" altLang="en-US" sz="2400" b="1" dirty="0"/>
              <a:t>해야 함</a:t>
            </a:r>
            <a:endParaRPr lang="en-KR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4DB12-5D62-5C13-0F6E-FCF14C929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199" y="2679700"/>
            <a:ext cx="5672039" cy="172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A3F54C-CC48-66FD-F866-618B8E983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50" y="2819400"/>
            <a:ext cx="5676900" cy="157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5A93BC-3594-F292-E3C9-25EB2A3EE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50" y="4578350"/>
            <a:ext cx="5473700" cy="1536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805593-4EBB-26C4-69C1-6790667B78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421" y="5660571"/>
            <a:ext cx="5939065" cy="102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57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142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필수 처리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vs.</a:t>
            </a:r>
            <a:r>
              <a:rPr lang="ko-KR" altLang="en-US" sz="3200" b="1" dirty="0"/>
              <a:t> </a:t>
            </a:r>
            <a:r>
              <a:rPr lang="ko-KR" altLang="en-US" sz="3200" b="1" dirty="0">
                <a:solidFill>
                  <a:srgbClr val="FF0000"/>
                </a:solidFill>
              </a:rPr>
              <a:t>선택 처리</a:t>
            </a:r>
            <a:r>
              <a:rPr lang="ko-KR" altLang="en-US" sz="3200" b="1" dirty="0"/>
              <a:t> 예외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2" y="2247698"/>
            <a:ext cx="10205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선택 처리 예외</a:t>
            </a:r>
            <a:r>
              <a:rPr lang="en-US" altLang="ko-KR" sz="2400" b="1" dirty="0"/>
              <a:t>(</a:t>
            </a:r>
            <a:r>
              <a:rPr lang="en-US" altLang="ko-KR" sz="2400" b="1" dirty="0" err="1"/>
              <a:t>RuntimeException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는 </a:t>
            </a:r>
            <a:r>
              <a:rPr lang="ko-KR" altLang="en-US" sz="2400" b="1" dirty="0">
                <a:solidFill>
                  <a:srgbClr val="FF0000"/>
                </a:solidFill>
              </a:rPr>
              <a:t>개발자 실수</a:t>
            </a:r>
            <a:r>
              <a:rPr lang="ko-KR" altLang="en-US" sz="2400" b="1" dirty="0"/>
              <a:t>로 발생하는 예외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B7F13-1DDC-2067-37FD-019F4A0B0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5" y="2789464"/>
            <a:ext cx="7049407" cy="3362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76B58C-EB10-9408-81B3-4980ADD0F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128" y="2802269"/>
            <a:ext cx="4780643" cy="247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15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142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예외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선언하기</a:t>
            </a:r>
            <a:endParaRPr lang="en-KR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3F459A-BB4B-5EF3-7B1E-94FA4090E701}"/>
              </a:ext>
            </a:extLst>
          </p:cNvPr>
          <p:cNvSpPr txBox="1"/>
          <p:nvPr/>
        </p:nvSpPr>
        <p:spPr>
          <a:xfrm>
            <a:off x="738211" y="2247698"/>
            <a:ext cx="10506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메서드 호출하면 발생가능한 </a:t>
            </a:r>
            <a:r>
              <a:rPr lang="ko-KR" altLang="en-US" sz="2400" b="1" dirty="0">
                <a:solidFill>
                  <a:srgbClr val="FF0000"/>
                </a:solidFill>
              </a:rPr>
              <a:t>필수 처리 예외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 호출한 메서드에게 예외 전달</a:t>
            </a:r>
            <a:endParaRPr lang="en-KR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266F28-55EB-975A-E6A9-6305D269D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27" y="2692587"/>
            <a:ext cx="8979291" cy="13242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CB0FD1-2A19-D4FC-95C0-5903C1F78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1" y="4154714"/>
            <a:ext cx="76962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8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142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예외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선언하기</a:t>
            </a:r>
            <a:endParaRPr lang="en-KR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3F459A-BB4B-5EF3-7B1E-94FA4090E701}"/>
              </a:ext>
            </a:extLst>
          </p:cNvPr>
          <p:cNvSpPr txBox="1"/>
          <p:nvPr/>
        </p:nvSpPr>
        <p:spPr>
          <a:xfrm>
            <a:off x="738211" y="2247698"/>
            <a:ext cx="10506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메서드 호출하면 발생가능한 </a:t>
            </a:r>
            <a:r>
              <a:rPr lang="ko-KR" altLang="en-US" sz="2400" b="1" dirty="0">
                <a:solidFill>
                  <a:srgbClr val="FF0000"/>
                </a:solidFill>
              </a:rPr>
              <a:t>필수 처리 예외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 호출한 메서드에게 예외 전달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095F6-A071-FCDB-2352-4F6B5BC74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28" y="2730985"/>
            <a:ext cx="7772400" cy="3660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8DE11B-52AE-7180-136C-3CC3A8291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00" y="2891588"/>
            <a:ext cx="3791857" cy="138824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1A3422-6A55-76C6-5CBA-CB3E714DF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173" y="4369118"/>
            <a:ext cx="4688113" cy="15448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34024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17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142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예외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선언하기</a:t>
            </a:r>
            <a:endParaRPr lang="en-KR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3F459A-BB4B-5EF3-7B1E-94FA4090E701}"/>
              </a:ext>
            </a:extLst>
          </p:cNvPr>
          <p:cNvSpPr txBox="1"/>
          <p:nvPr/>
        </p:nvSpPr>
        <p:spPr>
          <a:xfrm>
            <a:off x="738211" y="2247698"/>
            <a:ext cx="10506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main</a:t>
            </a:r>
            <a:r>
              <a:rPr lang="ko-KR" altLang="en-US" sz="2400" b="1" dirty="0"/>
              <a:t>메서드에 예외를 선언 가능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 </a:t>
            </a:r>
            <a:r>
              <a:rPr lang="en-US" altLang="ko-KR" sz="2400" b="1" dirty="0"/>
              <a:t>JVM</a:t>
            </a:r>
            <a:r>
              <a:rPr lang="ko-KR" altLang="en-US" sz="2400" b="1" dirty="0"/>
              <a:t>이 예외를 처리</a:t>
            </a:r>
            <a:endParaRPr lang="en-KR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747834-F92D-370C-4844-C76A79A84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4" y="2803006"/>
            <a:ext cx="8120743" cy="30141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0AFC88-31C0-28C0-1B0B-3671E7782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535" y="5308600"/>
            <a:ext cx="5300436" cy="140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88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908B59-EC7B-A12E-CAF8-AE7FD50F7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371" y="2257873"/>
            <a:ext cx="5319486" cy="31380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0EEB15-B1C2-D0C3-FD39-C09E5AD13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93" y="2266038"/>
            <a:ext cx="5376636" cy="312191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114369-AC2F-4CAA-F9BB-A7AF043AE6A7}"/>
              </a:ext>
            </a:extLst>
          </p:cNvPr>
          <p:cNvSpPr txBox="1"/>
          <p:nvPr/>
        </p:nvSpPr>
        <p:spPr>
          <a:xfrm>
            <a:off x="729343" y="1611085"/>
            <a:ext cx="8142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예외처리하기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try-catch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vs. </a:t>
            </a:r>
            <a:r>
              <a:rPr lang="ko-KR" altLang="en-US" sz="3200" b="1" dirty="0"/>
              <a:t>예외 선언</a:t>
            </a:r>
            <a:endParaRPr lang="en-KR" sz="3200" b="1" dirty="0"/>
          </a:p>
        </p:txBody>
      </p:sp>
    </p:spTree>
    <p:extLst>
      <p:ext uri="{BB962C8B-B14F-4D97-AF65-F5344CB8AC3E}">
        <p14:creationId xmlns:p14="http://schemas.microsoft.com/office/powerpoint/2010/main" val="1379337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19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142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finally</a:t>
            </a:r>
            <a:r>
              <a:rPr lang="ko-KR" altLang="en-US" sz="3200" b="1" dirty="0" err="1"/>
              <a:t>블럭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2" y="2247698"/>
            <a:ext cx="8743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예외가 발생하건 </a:t>
            </a:r>
            <a:r>
              <a:rPr lang="ko-KR" altLang="en-US" sz="2400" b="1" dirty="0" err="1"/>
              <a:t>안하건</a:t>
            </a:r>
            <a:r>
              <a:rPr lang="ko-KR" altLang="en-US" sz="2400" b="1" dirty="0"/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무조건 실행</a:t>
            </a:r>
            <a:r>
              <a:rPr lang="ko-KR" altLang="en-US" sz="2400" b="1" dirty="0"/>
              <a:t>되는 </a:t>
            </a:r>
            <a:r>
              <a:rPr lang="ko-KR" altLang="en-US" sz="2400" b="1" dirty="0" err="1"/>
              <a:t>블럭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8CCB2-BBF4-8819-6A97-F5E9B586B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2833007"/>
            <a:ext cx="70104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4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7660258" y="664010"/>
            <a:ext cx="3341726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에러</a:t>
            </a:r>
            <a:r>
              <a:rPr lang="en-US" altLang="ko-KR" sz="3200" b="1" dirty="0"/>
              <a:t>(Error)</a:t>
            </a:r>
            <a:r>
              <a:rPr lang="ko-KR" altLang="en-US" sz="3200" b="1" dirty="0"/>
              <a:t>와 예외</a:t>
            </a:r>
            <a:r>
              <a:rPr lang="en-US" altLang="ko-KR" sz="3200" b="1" dirty="0"/>
              <a:t>(Exception)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2" y="2247698"/>
            <a:ext cx="8743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rgbClr val="FF0000"/>
                </a:solidFill>
              </a:rPr>
              <a:t>실행시</a:t>
            </a:r>
            <a:r>
              <a:rPr lang="en-US" altLang="ko-KR" sz="2400" b="1" dirty="0">
                <a:solidFill>
                  <a:srgbClr val="FF0000"/>
                </a:solidFill>
              </a:rPr>
              <a:t>(runtime)</a:t>
            </a:r>
            <a:r>
              <a:rPr lang="ko-KR" altLang="en-US" sz="2400" b="1" dirty="0">
                <a:solidFill>
                  <a:srgbClr val="FF0000"/>
                </a:solidFill>
              </a:rPr>
              <a:t> 오류 </a:t>
            </a:r>
            <a:r>
              <a:rPr lang="en-US" altLang="ko-KR" sz="2400" b="1" dirty="0"/>
              <a:t>–</a:t>
            </a:r>
            <a:r>
              <a:rPr lang="ko-KR" altLang="en-US" sz="2400" b="1" dirty="0"/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에러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심각</a:t>
            </a:r>
            <a:r>
              <a:rPr lang="en-US" altLang="ko-KR" sz="2400" b="1" dirty="0"/>
              <a:t>),</a:t>
            </a:r>
            <a:r>
              <a:rPr lang="ko-KR" altLang="en-US" sz="2400" b="1" dirty="0"/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예외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덜 심각</a:t>
            </a:r>
            <a:r>
              <a:rPr lang="en-US" altLang="ko-KR" sz="2400" b="1" dirty="0"/>
              <a:t>)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AFE4F-9708-343E-6554-6D0479992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64" y="2734129"/>
            <a:ext cx="74041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20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20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2" y="1611085"/>
            <a:ext cx="8501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finally</a:t>
            </a:r>
            <a:r>
              <a:rPr lang="ko-KR" altLang="en-US" sz="3200" b="1" dirty="0" err="1"/>
              <a:t>블럭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try-catch-finally, try-finally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2" y="2247698"/>
            <a:ext cx="8743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예외가 발생하건 </a:t>
            </a:r>
            <a:r>
              <a:rPr lang="ko-KR" altLang="en-US" sz="2400" b="1" dirty="0" err="1"/>
              <a:t>안하건</a:t>
            </a:r>
            <a:r>
              <a:rPr lang="ko-KR" altLang="en-US" sz="2400" b="1" dirty="0"/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무조건 실행</a:t>
            </a:r>
            <a:r>
              <a:rPr lang="ko-KR" altLang="en-US" sz="2400" b="1" dirty="0"/>
              <a:t>되는 </a:t>
            </a:r>
            <a:r>
              <a:rPr lang="ko-KR" altLang="en-US" sz="2400" b="1" dirty="0" err="1"/>
              <a:t>블럭</a:t>
            </a:r>
            <a:endParaRPr lang="en-KR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37C5D-C1EE-2E42-F58F-BEE89DB5F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371" y="2946400"/>
            <a:ext cx="3135085" cy="22642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2119F2F6-AA21-9B82-0712-EDC46449B21D}"/>
              </a:ext>
            </a:extLst>
          </p:cNvPr>
          <p:cNvSpPr/>
          <p:nvPr/>
        </p:nvSpPr>
        <p:spPr>
          <a:xfrm>
            <a:off x="3904344" y="3831771"/>
            <a:ext cx="870857" cy="43542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AB5B40-E569-2149-AAAD-9E42EC2DD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57" y="2923722"/>
            <a:ext cx="3051629" cy="230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17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21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2" y="1611085"/>
            <a:ext cx="8501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finally</a:t>
            </a:r>
            <a:r>
              <a:rPr lang="ko-KR" altLang="en-US" sz="3200" b="1" dirty="0" err="1"/>
              <a:t>블럭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 try-catch-finally, try-finally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2" y="2247698"/>
            <a:ext cx="8743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return</a:t>
            </a:r>
            <a:r>
              <a:rPr lang="ko-KR" altLang="en-US" sz="2400" b="1" dirty="0"/>
              <a:t>문으로 종료해도 </a:t>
            </a:r>
            <a:r>
              <a:rPr lang="en-US" altLang="ko-KR" sz="2400" b="1" dirty="0"/>
              <a:t>finally</a:t>
            </a:r>
            <a:r>
              <a:rPr lang="ko-KR" altLang="en-US" sz="2400" b="1" dirty="0" err="1"/>
              <a:t>블럭이</a:t>
            </a:r>
            <a:r>
              <a:rPr lang="ko-KR" altLang="en-US" sz="2400" b="1" dirty="0"/>
              <a:t> 실행됨</a:t>
            </a:r>
            <a:endParaRPr lang="en-KR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1F199C-64D8-C183-C666-B896EE63F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2" y="2779131"/>
            <a:ext cx="6542315" cy="3610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94DE67-9743-ED63-4C49-29C949A8E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715" y="3756479"/>
            <a:ext cx="4720772" cy="136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58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2" y="1611085"/>
            <a:ext cx="8501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자동 자원 반환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</a:t>
            </a:r>
            <a:r>
              <a:rPr lang="en-US" sz="3200" b="1" dirty="0"/>
              <a:t>try-with-resources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2" y="2276726"/>
            <a:ext cx="1024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finally</a:t>
            </a:r>
            <a:r>
              <a:rPr lang="ko-KR" altLang="en-US" sz="2400" b="1" dirty="0" err="1"/>
              <a:t>블럭</a:t>
            </a:r>
            <a:r>
              <a:rPr lang="ko-KR" altLang="en-US" sz="2400" b="1" dirty="0"/>
              <a:t> 없어도 </a:t>
            </a:r>
            <a:r>
              <a:rPr lang="en-US" altLang="ko-KR" sz="2400" b="1" dirty="0"/>
              <a:t>close()</a:t>
            </a:r>
            <a:r>
              <a:rPr lang="ko-KR" altLang="en-US" sz="2400" b="1" dirty="0" err="1"/>
              <a:t>를</a:t>
            </a:r>
            <a:r>
              <a:rPr lang="ko-KR" altLang="en-US" sz="2400" b="1" dirty="0"/>
              <a:t> 자동 호출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단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AutoCloseable</a:t>
            </a:r>
            <a:r>
              <a:rPr lang="ko-KR" altLang="en-US" sz="2400" b="1" dirty="0" err="1"/>
              <a:t>를</a:t>
            </a:r>
            <a:r>
              <a:rPr lang="ko-KR" altLang="en-US" sz="2400" b="1" dirty="0"/>
              <a:t> 구현해야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952A5-5B56-F931-36D3-30D1D8715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14" y="2717200"/>
            <a:ext cx="5976257" cy="3819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F6EF4D-59B0-1DF3-6521-62C66F5E9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859" y="3444676"/>
            <a:ext cx="6818085" cy="8382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1C835F2-5A75-2275-5017-323FADE3AC2C}"/>
              </a:ext>
            </a:extLst>
          </p:cNvPr>
          <p:cNvSpPr/>
          <p:nvPr/>
        </p:nvSpPr>
        <p:spPr>
          <a:xfrm>
            <a:off x="4789717" y="3661233"/>
            <a:ext cx="624113" cy="43542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0895ED-71E3-AEC3-B9EB-6E19642BC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054" y="1422401"/>
            <a:ext cx="4276688" cy="7950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25491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2" y="1611085"/>
            <a:ext cx="8501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사용자 정의 예외 만들기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2" y="2175128"/>
            <a:ext cx="1074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Exception </a:t>
            </a:r>
            <a:r>
              <a:rPr lang="ko-KR" altLang="en-US" sz="2400" b="1" dirty="0"/>
              <a:t>또는 </a:t>
            </a:r>
            <a:r>
              <a:rPr lang="en-US" altLang="ko-KR" sz="2400" b="1" dirty="0" err="1"/>
              <a:t>RuntimeException</a:t>
            </a:r>
            <a:r>
              <a:rPr lang="ko-KR" altLang="en-US" sz="2400" b="1" dirty="0"/>
              <a:t>을 상속받아서 작성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가능하면 기존 예외 활용</a:t>
            </a:r>
            <a:endParaRPr lang="en-KR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7B1BDA-BD61-C1C0-71D0-65C5FD64A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942" y="2678600"/>
            <a:ext cx="6977743" cy="434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74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2" y="1611085"/>
            <a:ext cx="8501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예외 되던지기</a:t>
            </a:r>
            <a:r>
              <a:rPr lang="en-US" altLang="ko-KR" sz="3200" b="1" dirty="0"/>
              <a:t>(exception re-throwing)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2" y="2175128"/>
            <a:ext cx="1074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예외를 처리하고도 예외를 다시 발생시키기</a:t>
            </a:r>
            <a:r>
              <a:rPr lang="en-US" altLang="ko-KR" sz="2400" b="1" dirty="0"/>
              <a:t> – </a:t>
            </a:r>
            <a:r>
              <a:rPr lang="ko-KR" altLang="en-US" sz="2400" b="1" dirty="0">
                <a:solidFill>
                  <a:srgbClr val="FF0000"/>
                </a:solidFill>
              </a:rPr>
              <a:t>양쪽에서 예외처리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DE9DC0-9B04-4260-0FA3-321D1B03D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735538"/>
            <a:ext cx="7108371" cy="42949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7C6266-934E-1CC4-3B68-E123E0F39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242" y="2598964"/>
            <a:ext cx="3684814" cy="117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48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2" y="1611085"/>
            <a:ext cx="8501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예외 되던지기</a:t>
            </a:r>
            <a:r>
              <a:rPr lang="en-US" altLang="ko-KR" sz="3200" b="1" dirty="0"/>
              <a:t>(exception re-throwing)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2" y="2175128"/>
            <a:ext cx="1074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예외를 처리하고도 예외를 다시 발생시키기</a:t>
            </a:r>
            <a:r>
              <a:rPr lang="en-US" altLang="ko-KR" sz="2400" b="1" dirty="0"/>
              <a:t> – </a:t>
            </a:r>
            <a:r>
              <a:rPr lang="ko-KR" altLang="en-US" sz="2400" b="1" dirty="0">
                <a:solidFill>
                  <a:srgbClr val="FF0000"/>
                </a:solidFill>
              </a:rPr>
              <a:t>양쪽에서 예외처리</a:t>
            </a:r>
            <a:endParaRPr lang="en-KR" sz="24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6EAD95-ECDF-5093-BE2A-3FE47A52B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14" y="2709269"/>
            <a:ext cx="8348168" cy="382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41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2" y="1611085"/>
            <a:ext cx="8501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연결된 예외</a:t>
            </a:r>
            <a:r>
              <a:rPr lang="en-US" altLang="ko-KR" sz="3200" b="1" dirty="0"/>
              <a:t>(chained exception)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2" y="2175128"/>
            <a:ext cx="1074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예외 안에 다른 예외를 저장하는 것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57B83-A9DF-272B-BA5D-1FE6736C9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72" y="2637308"/>
            <a:ext cx="7772400" cy="1089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76B98A-7C17-4499-81D5-F3C668999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" y="3785507"/>
            <a:ext cx="7772400" cy="145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44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27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2" y="1611085"/>
            <a:ext cx="8501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연결된 예외</a:t>
            </a:r>
            <a:r>
              <a:rPr lang="en-US" altLang="ko-KR" sz="3200" b="1" dirty="0"/>
              <a:t>(chained exception)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장점</a:t>
            </a:r>
            <a:r>
              <a:rPr lang="en-US" altLang="ko-KR" sz="3200" b="1" dirty="0"/>
              <a:t>#1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2" y="2175128"/>
            <a:ext cx="1074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여러 예외를 하나의 예외로 묶을 수 있다</a:t>
            </a:r>
            <a:r>
              <a:rPr lang="en-US" altLang="ko-KR" sz="2400" b="1" dirty="0"/>
              <a:t>.</a:t>
            </a:r>
            <a:endParaRPr lang="en-KR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D70D34-26B6-EA1E-5DDF-12B534E5A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90" y="2667586"/>
            <a:ext cx="8212700" cy="34931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95CC78-A8A7-EF45-F838-7081F6C88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350" y="2137410"/>
            <a:ext cx="3514090" cy="191078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8526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28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2" y="1611085"/>
            <a:ext cx="8501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연결된 예외</a:t>
            </a:r>
            <a:r>
              <a:rPr lang="en-US" altLang="ko-KR" sz="3200" b="1" dirty="0"/>
              <a:t>(chained exception)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장점</a:t>
            </a:r>
            <a:r>
              <a:rPr lang="en-US" altLang="ko-KR" sz="3200" b="1" dirty="0"/>
              <a:t>#2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2" y="2175128"/>
            <a:ext cx="1074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필수 처리 예외를 선택 처리 예외로 변경 가능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ACCD41-8D83-FA5B-27B4-BD258005D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70" y="2581700"/>
            <a:ext cx="7219950" cy="2020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434634-3051-9F05-C18C-0E82C49FE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880" y="4321574"/>
            <a:ext cx="7254240" cy="2068628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A08E05E-9036-521F-3FBA-2392984D6E79}"/>
              </a:ext>
            </a:extLst>
          </p:cNvPr>
          <p:cNvSpPr/>
          <p:nvPr/>
        </p:nvSpPr>
        <p:spPr>
          <a:xfrm rot="5400000">
            <a:off x="4814297" y="4215403"/>
            <a:ext cx="342902" cy="3245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43028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3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35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예외 클래스의 계층 구조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2" y="2247698"/>
            <a:ext cx="8743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Exception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-</a:t>
            </a:r>
            <a:r>
              <a:rPr lang="ko-KR" altLang="en-US" sz="2400" b="1" dirty="0"/>
              <a:t> 모든 예외의 최고 조상</a:t>
            </a:r>
            <a:endParaRPr lang="en-KR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C48E20-FBDE-6E30-99A2-71227C939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09" y="2825750"/>
            <a:ext cx="5659663" cy="2445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CF7D79-BEE8-16FA-F4C4-91A533D19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143" y="1175657"/>
            <a:ext cx="4514361" cy="353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5D1CE4-F012-32DA-9346-44CA1B8A0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915" y="5415008"/>
            <a:ext cx="7924800" cy="106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9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4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142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예외처리 하기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 try-catch</a:t>
            </a:r>
            <a:r>
              <a:rPr lang="ko-KR" altLang="en-US" sz="3200" b="1" dirty="0"/>
              <a:t>문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예외 선언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2" y="2247698"/>
            <a:ext cx="8743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예외가 발생하면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</a:t>
            </a:r>
            <a:r>
              <a:rPr lang="ko-KR" altLang="en-US" sz="2400" b="1" dirty="0">
                <a:solidFill>
                  <a:srgbClr val="FF0000"/>
                </a:solidFill>
              </a:rPr>
              <a:t>직접 처리</a:t>
            </a:r>
            <a:r>
              <a:rPr lang="en-US" altLang="ko-KR" sz="2400" b="1" dirty="0"/>
              <a:t>(try-catch)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or </a:t>
            </a:r>
            <a:r>
              <a:rPr lang="ko-KR" altLang="en-US" sz="2400" b="1" dirty="0">
                <a:solidFill>
                  <a:srgbClr val="FF0000"/>
                </a:solidFill>
              </a:rPr>
              <a:t>보고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예외 선언</a:t>
            </a:r>
            <a:r>
              <a:rPr lang="en-US" altLang="ko-KR" sz="2400" b="1" dirty="0"/>
              <a:t>)</a:t>
            </a:r>
            <a:endParaRPr lang="en-KR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256AED-A0EA-BAA5-A0D5-B6C10A2CE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730705"/>
            <a:ext cx="8288309" cy="137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62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5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142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try-catch</a:t>
            </a:r>
            <a:r>
              <a:rPr lang="ko-KR" altLang="en-US" sz="3200" b="1" dirty="0"/>
              <a:t>문</a:t>
            </a:r>
            <a:endParaRPr lang="en-KR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46E4E-8F9D-C431-2D85-BFD251F42476}"/>
              </a:ext>
            </a:extLst>
          </p:cNvPr>
          <p:cNvSpPr txBox="1"/>
          <p:nvPr/>
        </p:nvSpPr>
        <p:spPr>
          <a:xfrm>
            <a:off x="738212" y="2247698"/>
            <a:ext cx="8743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예외를 직접 처리</a:t>
            </a:r>
            <a:r>
              <a:rPr lang="ko-KR" altLang="en-US" sz="2400" b="1" dirty="0"/>
              <a:t>하려면 </a:t>
            </a:r>
            <a:r>
              <a:rPr lang="en-US" altLang="ko-KR" sz="2400" b="1" dirty="0"/>
              <a:t>try-catch</a:t>
            </a:r>
            <a:r>
              <a:rPr lang="ko-KR" altLang="en-US" sz="2400" b="1" dirty="0"/>
              <a:t>문을 사용</a:t>
            </a:r>
            <a:endParaRPr lang="en-KR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EE6E8-4FC3-3E05-04B6-A800D3D03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3" y="2818139"/>
            <a:ext cx="8296168" cy="325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85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6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3" y="1611085"/>
            <a:ext cx="8142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try-catch</a:t>
            </a:r>
            <a:r>
              <a:rPr lang="ko-KR" altLang="en-US" sz="3200" b="1" dirty="0"/>
              <a:t>문의 실행 흐름</a:t>
            </a:r>
            <a:endParaRPr lang="en-KR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8B4F97-56FD-6A3F-522B-1B4FCFA81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71" y="2765831"/>
            <a:ext cx="9521673" cy="31451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C48D9F-92AE-CAF7-8593-92622257559B}"/>
              </a:ext>
            </a:extLst>
          </p:cNvPr>
          <p:cNvSpPr txBox="1"/>
          <p:nvPr/>
        </p:nvSpPr>
        <p:spPr>
          <a:xfrm>
            <a:off x="738212" y="2247698"/>
            <a:ext cx="8743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try</a:t>
            </a:r>
            <a:r>
              <a:rPr lang="ko-KR" altLang="en-US" sz="2400" b="1" dirty="0" err="1"/>
              <a:t>블럭</a:t>
            </a:r>
            <a:r>
              <a:rPr lang="ko-KR" altLang="en-US" sz="2400" b="1" dirty="0"/>
              <a:t> 내에서 예외가 발생하면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 해당하는 </a:t>
            </a:r>
            <a:r>
              <a:rPr lang="en-US" altLang="ko-KR" sz="2400" b="1" dirty="0"/>
              <a:t>catch</a:t>
            </a:r>
            <a:r>
              <a:rPr lang="ko-KR" altLang="en-US" sz="2400" b="1" dirty="0" err="1"/>
              <a:t>블럭이</a:t>
            </a:r>
            <a:r>
              <a:rPr lang="ko-KR" altLang="en-US" sz="2400" b="1" dirty="0"/>
              <a:t> 처리</a:t>
            </a:r>
            <a:endParaRPr lang="en-KR" sz="2400" b="1" dirty="0"/>
          </a:p>
        </p:txBody>
      </p:sp>
    </p:spTree>
    <p:extLst>
      <p:ext uri="{BB962C8B-B14F-4D97-AF65-F5344CB8AC3E}">
        <p14:creationId xmlns:p14="http://schemas.microsoft.com/office/powerpoint/2010/main" val="1762311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7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2" y="1611085"/>
            <a:ext cx="10635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try-catch</a:t>
            </a:r>
            <a:r>
              <a:rPr lang="ko-KR" altLang="en-US" sz="3200" b="1" dirty="0"/>
              <a:t>문의 실행 흐름</a:t>
            </a:r>
            <a:r>
              <a:rPr lang="en-US" altLang="ko-KR" sz="3200" b="1" dirty="0"/>
              <a:t>(1)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예외가 발생하지 않은 경우</a:t>
            </a:r>
            <a:endParaRPr lang="en-KR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CD301A-842E-2B3D-7042-58593BE50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70" y="2303781"/>
            <a:ext cx="9803672" cy="363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06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2BEF0-0044-BE1F-EE31-2F272CCD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8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DAD7-3FF6-D4BC-B365-4040E2EB7855}"/>
              </a:ext>
            </a:extLst>
          </p:cNvPr>
          <p:cNvSpPr txBox="1"/>
          <p:nvPr/>
        </p:nvSpPr>
        <p:spPr>
          <a:xfrm>
            <a:off x="8628436" y="664010"/>
            <a:ext cx="237354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b="1" dirty="0"/>
              <a:t>8-1</a:t>
            </a:r>
            <a:r>
              <a:rPr lang="ko-KR" altLang="en-US" b="1" dirty="0"/>
              <a:t> 예외처리란</a:t>
            </a:r>
            <a:r>
              <a:rPr lang="en-US" altLang="ko-KR" b="1" dirty="0"/>
              <a:t>?</a:t>
            </a:r>
            <a:endParaRPr lang="en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383D5-9DC7-D0A9-FBB0-4A1D3F466C36}"/>
              </a:ext>
            </a:extLst>
          </p:cNvPr>
          <p:cNvSpPr txBox="1"/>
          <p:nvPr/>
        </p:nvSpPr>
        <p:spPr>
          <a:xfrm>
            <a:off x="118080" y="6280441"/>
            <a:ext cx="7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page_</a:t>
            </a:r>
            <a:endParaRPr lang="en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5248C4-DF2B-87D6-AC97-90906D9043E4}"/>
              </a:ext>
            </a:extLst>
          </p:cNvPr>
          <p:cNvSpPr txBox="1"/>
          <p:nvPr/>
        </p:nvSpPr>
        <p:spPr>
          <a:xfrm>
            <a:off x="729342" y="1611085"/>
            <a:ext cx="10635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try-catch</a:t>
            </a:r>
            <a:r>
              <a:rPr lang="ko-KR" altLang="en-US" sz="3200" b="1" dirty="0"/>
              <a:t>문의 실행 흐름</a:t>
            </a:r>
            <a:r>
              <a:rPr lang="en-US" altLang="ko-KR" sz="3200" b="1" dirty="0"/>
              <a:t>(2)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–</a:t>
            </a:r>
            <a:r>
              <a:rPr lang="ko-KR" altLang="en-US" sz="3200" b="1" dirty="0"/>
              <a:t> 예외가 발생한 경우</a:t>
            </a:r>
            <a:endParaRPr lang="en-KR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38F39-C213-BD72-018A-B558048B1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8" y="2226926"/>
            <a:ext cx="9660576" cy="409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17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BBFF4EB-2820-6235-EDF9-C956D5ABDB8A}"/>
              </a:ext>
            </a:extLst>
          </p:cNvPr>
          <p:cNvSpPr txBox="1"/>
          <p:nvPr/>
        </p:nvSpPr>
        <p:spPr>
          <a:xfrm>
            <a:off x="729342" y="1121224"/>
            <a:ext cx="10635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catch(Exception e)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-</a:t>
            </a:r>
            <a:r>
              <a:rPr lang="ko-KR" altLang="en-US" sz="3200" b="1" dirty="0"/>
              <a:t> 마지막 </a:t>
            </a:r>
            <a:r>
              <a:rPr lang="en-US" altLang="ko-KR" sz="3200" b="1" dirty="0"/>
              <a:t>catch</a:t>
            </a:r>
            <a:r>
              <a:rPr lang="ko-KR" altLang="en-US" sz="3200" b="1" dirty="0" err="1"/>
              <a:t>블럭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모든 예외를 처리</a:t>
            </a:r>
            <a:endParaRPr lang="en-KR" sz="3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3A3C9C-E22C-A60C-950B-AA1C1B28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285" y="1758280"/>
            <a:ext cx="9303657" cy="5067062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DD56819-A0D4-CEC6-C6D6-F59E442FE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667" y="6299481"/>
            <a:ext cx="410183" cy="365125"/>
          </a:xfrm>
        </p:spPr>
        <p:txBody>
          <a:bodyPr/>
          <a:lstStyle/>
          <a:p>
            <a:fld id="{069EB2DD-9AA8-E647-97CE-C0333DAA1991}" type="slidenum">
              <a:rPr lang="en-KR" smtClean="0"/>
              <a:t>9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81697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36584</TotalTime>
  <Words>571</Words>
  <Application>Microsoft Macintosh PowerPoint</Application>
  <PresentationFormat>Widescreen</PresentationFormat>
  <Paragraphs>158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맑은 고딕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seong Namkung</dc:creator>
  <cp:lastModifiedBy>seong Namkung</cp:lastModifiedBy>
  <cp:revision>866</cp:revision>
  <dcterms:created xsi:type="dcterms:W3CDTF">2025-07-12T07:57:13Z</dcterms:created>
  <dcterms:modified xsi:type="dcterms:W3CDTF">2025-09-15T05:58:13Z</dcterms:modified>
</cp:coreProperties>
</file>